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300" r:id="rId2"/>
    <p:sldId id="298" r:id="rId3"/>
    <p:sldId id="299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26" autoAdjust="0"/>
  </p:normalViewPr>
  <p:slideViewPr>
    <p:cSldViewPr snapToGrid="0">
      <p:cViewPr varScale="1">
        <p:scale>
          <a:sx n="80" d="100"/>
          <a:sy n="80" d="100"/>
        </p:scale>
        <p:origin x="5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95A78-AC8C-4994-B10D-20F17E410366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BE91-F7A5-49EC-9D69-D1F6555A34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52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58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6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60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19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92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50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38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90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44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6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57150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857376"/>
            <a:ext cx="109728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90647C8B-BEE5-42B7-8316-342C142393AC}" type="datetimeFigureOut">
              <a:rPr lang="ru-RU" smtClean="0"/>
              <a:t>30.09.2016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B142ECF-C1FB-4007-BA2C-C8FB8B030FD2}" type="slidenum">
              <a:rPr lang="ru-RU" smtClean="0"/>
              <a:t>‹#›</a:t>
            </a:fld>
            <a:endParaRPr lang="ru-RU"/>
          </a:p>
        </p:txBody>
      </p:sp>
      <p:pic>
        <p:nvPicPr>
          <p:cNvPr id="103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05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Операционные системы и </a:t>
            </a:r>
            <a:r>
              <a:rPr lang="ru-RU" dirty="0" smtClean="0"/>
              <a:t>оболочки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399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94" y="285728"/>
            <a:ext cx="3415334" cy="285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 descr="Память на магнитных стержнях (16 бит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28910"/>
            <a:ext cx="4214810" cy="39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Память на магнитных стержнях (16 бит)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48" y="2928934"/>
            <a:ext cx="4071966" cy="39290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24000" y="1071546"/>
            <a:ext cx="5429256" cy="703282"/>
          </a:xfrm>
        </p:spPr>
        <p:txBody>
          <a:bodyPr>
            <a:normAutofit/>
          </a:bodyPr>
          <a:lstStyle/>
          <a:p>
            <a:r>
              <a:rPr lang="ru-RU" sz="2400" dirty="0"/>
              <a:t>Память на магнитных сердечниках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4228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9720" y="714356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Программирование работы ЭВМ 1 поколения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024034" y="1928802"/>
            <a:ext cx="8086724" cy="492919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Выполнялось в двоичной системе счисления на машинном языке, то есть программы были жестко ориентированы на конкретную модель машины</a:t>
            </a:r>
          </a:p>
          <a:p>
            <a:pPr marL="514350" indent="-514350">
              <a:buAutoNum type="arabicPeriod"/>
            </a:pPr>
            <a:r>
              <a:rPr lang="ru-RU" dirty="0" smtClean="0"/>
              <a:t>В середине 1950-х годов появились машинно-ориентированные языки типа языков символического кодирования (ЯСК), позволявшие вместо двоичной записи команд и адресов использовать их сокращенную словесную (буквенную) запись и десятичные числа.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80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К числу передовых ЭВМ первого поколения можно отнести:</a:t>
            </a:r>
            <a:endParaRPr lang="ru-RU" sz="24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09720" y="1142984"/>
            <a:ext cx="8643998" cy="557216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1900" b="1" dirty="0"/>
              <a:t>ENIAC</a:t>
            </a:r>
            <a:r>
              <a:rPr lang="ru-RU" sz="1900" dirty="0"/>
              <a:t> - первый широкомасштабный электронный цифровой компьютер, созданный в 1946 году по заказу армии США в лаборатории баллистических исследований для расчётов таблиц стрельбы;</a:t>
            </a:r>
          </a:p>
          <a:p>
            <a:pPr>
              <a:spcBef>
                <a:spcPts val="0"/>
              </a:spcBef>
              <a:buNone/>
            </a:pPr>
            <a:r>
              <a:rPr lang="ru-RU" sz="1900" b="1" dirty="0"/>
              <a:t>EDVAC</a:t>
            </a:r>
            <a:r>
              <a:rPr lang="ru-RU" sz="1900" dirty="0"/>
              <a:t> — одна из первых электронных вычислительных машин, разработанная в лаборатории баллистических исследований армии США, представленная публике в 1949 году;</a:t>
            </a:r>
          </a:p>
          <a:p>
            <a:pPr>
              <a:spcBef>
                <a:spcPts val="0"/>
              </a:spcBef>
              <a:buNone/>
            </a:pPr>
            <a:r>
              <a:rPr lang="ru-RU" sz="1900" b="1" dirty="0"/>
              <a:t>EDSAC</a:t>
            </a:r>
            <a:r>
              <a:rPr lang="ru-RU" sz="1900" dirty="0"/>
              <a:t> — электронная вычислительная машина, созданная в 1949 году в Кембриджском Университете (Великобритания) группой во главе с Морисом Уилксом;</a:t>
            </a:r>
          </a:p>
          <a:p>
            <a:pPr>
              <a:spcBef>
                <a:spcPts val="0"/>
              </a:spcBef>
              <a:buNone/>
            </a:pPr>
            <a:r>
              <a:rPr lang="ru-RU" sz="1900" b="1" dirty="0"/>
              <a:t>UNIVAC</a:t>
            </a:r>
            <a:r>
              <a:rPr lang="ru-RU" sz="1900" dirty="0"/>
              <a:t> - универсальный автоматический компьютер, созданный в 1951 году </a:t>
            </a:r>
            <a:r>
              <a:rPr lang="ru-RU" sz="1900" dirty="0" err="1"/>
              <a:t>Д.Моучли</a:t>
            </a:r>
            <a:r>
              <a:rPr lang="ru-RU" sz="1900" dirty="0"/>
              <a:t> и Дж. </a:t>
            </a:r>
            <a:r>
              <a:rPr lang="ru-RU" sz="1900" dirty="0" err="1"/>
              <a:t>Преспер</a:t>
            </a:r>
            <a:r>
              <a:rPr lang="ru-RU" sz="1900" dirty="0"/>
              <a:t> </a:t>
            </a:r>
            <a:r>
              <a:rPr lang="ru-RU" sz="1900" dirty="0" err="1"/>
              <a:t>Эккерт</a:t>
            </a:r>
            <a:r>
              <a:rPr lang="ru-RU" sz="1900" dirty="0"/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ru-RU" sz="1900" b="1" dirty="0"/>
              <a:t>IAS</a:t>
            </a:r>
            <a:r>
              <a:rPr lang="ru-RU" sz="1900" dirty="0"/>
              <a:t> - ЭВМ Института Перспективных Исследований, разработанная под руководством Дж. Неймана в 1952 году;</a:t>
            </a:r>
          </a:p>
          <a:p>
            <a:pPr>
              <a:spcBef>
                <a:spcPts val="0"/>
              </a:spcBef>
              <a:buNone/>
            </a:pPr>
            <a:r>
              <a:rPr lang="ru-RU" sz="1900" b="1" dirty="0" err="1"/>
              <a:t>Whirlwind</a:t>
            </a:r>
            <a:r>
              <a:rPr lang="ru-RU" sz="1900" dirty="0"/>
              <a:t> – ЭВМ, созданная в Массачусетском Технологическом Университете в марте 1951 года;</a:t>
            </a:r>
          </a:p>
          <a:p>
            <a:pPr>
              <a:spcBef>
                <a:spcPts val="0"/>
              </a:spcBef>
              <a:buNone/>
            </a:pPr>
            <a:r>
              <a:rPr lang="ru-RU" sz="1900" b="1" dirty="0"/>
              <a:t>МЭСМ</a:t>
            </a:r>
            <a:r>
              <a:rPr lang="ru-RU" sz="1900" dirty="0"/>
              <a:t> - Малая Электронная Счетная Машина – первая отечественная ЭВМ, созданная в 1950 году Сергеем Алексеевичем Лебедевым;</a:t>
            </a:r>
          </a:p>
          <a:p>
            <a:pPr>
              <a:spcBef>
                <a:spcPts val="0"/>
              </a:spcBef>
              <a:buNone/>
            </a:pPr>
            <a:r>
              <a:rPr lang="ru-RU" sz="1900" b="1" dirty="0"/>
              <a:t>БЭСМ</a:t>
            </a:r>
            <a:r>
              <a:rPr lang="ru-RU" sz="1900" dirty="0"/>
              <a:t> - Большая Электронная Счетная Машина, разработанная Институтом Точной Механики и Вычислительной Техники Академии наук СССР.</a:t>
            </a:r>
          </a:p>
        </p:txBody>
      </p:sp>
    </p:spTree>
    <p:extLst>
      <p:ext uri="{BB962C8B-B14F-4D97-AF65-F5344CB8AC3E}">
        <p14:creationId xmlns:p14="http://schemas.microsoft.com/office/powerpoint/2010/main" val="338641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upload.wikimedia.org/wikipedia/commons/thumb/4/4e/Eniac.jpg/314px-Enia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2" y="2348881"/>
            <a:ext cx="2990850" cy="2286001"/>
          </a:xfrm>
          <a:prstGeom prst="rect">
            <a:avLst/>
          </a:prstGeom>
          <a:noFill/>
        </p:spPr>
      </p:pic>
      <p:sp>
        <p:nvSpPr>
          <p:cNvPr id="5" name="Заголовок 6"/>
          <p:cNvSpPr txBox="1">
            <a:spLocks/>
          </p:cNvSpPr>
          <p:nvPr/>
        </p:nvSpPr>
        <p:spPr>
          <a:xfrm>
            <a:off x="1991544" y="692696"/>
            <a:ext cx="8517632" cy="2088232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en-US" sz="2400" b="1" dirty="0">
                <a:latin typeface="+mj-lt"/>
                <a:ea typeface="+mj-ea"/>
                <a:cs typeface="+mj-cs"/>
              </a:rPr>
              <a:t>ENIAC</a:t>
            </a:r>
            <a:r>
              <a:rPr lang="ru-RU" sz="2400" b="1" dirty="0">
                <a:latin typeface="+mj-lt"/>
                <a:ea typeface="+mj-ea"/>
                <a:cs typeface="+mj-cs"/>
              </a:rPr>
              <a:t> </a:t>
            </a:r>
            <a:r>
              <a:rPr lang="ru-RU" sz="2400" dirty="0">
                <a:latin typeface="+mj-lt"/>
                <a:ea typeface="+mj-ea"/>
                <a:cs typeface="+mj-cs"/>
              </a:rPr>
              <a:t>- </a:t>
            </a:r>
            <a:r>
              <a:rPr lang="ru-RU" sz="2400" dirty="0"/>
              <a:t>первый широкомасштабный электронный цифровой компьютер, созданный в 1946 году по заказу армии США в лаборатории баллистических исследований для расчётов таблиц стрельбы. В эксплуатацию введен 14 февраля 1946 года;</a:t>
            </a:r>
          </a:p>
          <a:p>
            <a:pPr algn="ctr">
              <a:spcBef>
                <a:spcPct val="0"/>
              </a:spcBef>
              <a:defRPr/>
            </a:pP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6148" name="Picture 4" descr="http://www.library.upenn.edu/exhibits/rbm/mauchly/img/eniac3.jpg"/>
          <p:cNvPicPr>
            <a:picLocks noChangeAspect="1" noChangeArrowheads="1"/>
          </p:cNvPicPr>
          <p:nvPr/>
        </p:nvPicPr>
        <p:blipFill>
          <a:blip r:embed="rId3" cstate="print"/>
          <a:srcRect b="5315"/>
          <a:stretch>
            <a:fillRect/>
          </a:stretch>
        </p:blipFill>
        <p:spPr bwMode="auto">
          <a:xfrm>
            <a:off x="6073286" y="3237130"/>
            <a:ext cx="4427220" cy="3463199"/>
          </a:xfrm>
          <a:prstGeom prst="rect">
            <a:avLst/>
          </a:prstGeom>
          <a:noFill/>
        </p:spPr>
      </p:pic>
      <p:pic>
        <p:nvPicPr>
          <p:cNvPr id="6150" name="Picture 6" descr="http://www.library.upenn.edu/exhibits/rbm/mauchly/img/eniac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9616" y="4735526"/>
            <a:ext cx="3062844" cy="1995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851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Первому советскому компьютеру исполнилось 60 ле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852937"/>
            <a:ext cx="5106710" cy="3531421"/>
          </a:xfrm>
          <a:prstGeom prst="rect">
            <a:avLst/>
          </a:prstGeom>
          <a:noFill/>
        </p:spPr>
      </p:pic>
      <p:pic>
        <p:nvPicPr>
          <p:cNvPr id="5122" name="Picture 2" descr="http://upload.wikimedia.org/wikipedia/ru/1/1e/MES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0147" y="4221089"/>
            <a:ext cx="3652786" cy="2286015"/>
          </a:xfrm>
          <a:prstGeom prst="rect">
            <a:avLst/>
          </a:prstGeom>
          <a:noFill/>
        </p:spPr>
      </p:pic>
      <p:sp>
        <p:nvSpPr>
          <p:cNvPr id="5" name="Заголовок 6"/>
          <p:cNvSpPr txBox="1">
            <a:spLocks/>
          </p:cNvSpPr>
          <p:nvPr/>
        </p:nvSpPr>
        <p:spPr>
          <a:xfrm>
            <a:off x="1703512" y="980727"/>
            <a:ext cx="6120680" cy="1944216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ru-RU" sz="2800" dirty="0">
                <a:latin typeface="+mj-lt"/>
                <a:ea typeface="+mj-ea"/>
                <a:cs typeface="+mj-cs"/>
              </a:rPr>
              <a:t>МЭСМ - </a:t>
            </a:r>
            <a:r>
              <a:rPr lang="ru-RU" sz="2800" dirty="0"/>
              <a:t>Малая </a:t>
            </a:r>
            <a:r>
              <a:rPr lang="ru-RU" sz="2800" dirty="0"/>
              <a:t>Электронная Счетная Машина – первая отечественная ЭВМ, созданная в 1950 году С.А. Лебедевым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876" y="980728"/>
            <a:ext cx="21621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2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791744" y="6165305"/>
            <a:ext cx="4536504" cy="5556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История и методология прикладной математики и информатики. </a:t>
            </a:r>
            <a:r>
              <a:rPr lang="ru-RU" dirty="0"/>
              <a:t>Лекция 5</a:t>
            </a:r>
            <a:r>
              <a:rPr lang="ru-RU" dirty="0" smtClean="0"/>
              <a:t>. Математические модели.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981200" y="76470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БЭСМ</a:t>
            </a:r>
            <a:endParaRPr lang="ru-RU" sz="3200" dirty="0">
              <a:latin typeface="Arial" charset="0"/>
              <a:cs typeface="Arial" charset="0"/>
            </a:endParaRPr>
          </a:p>
        </p:txBody>
      </p:sp>
      <p:pic>
        <p:nvPicPr>
          <p:cNvPr id="9218" name="Picture 2" descr="http://bse.sci-lib.com/a_pictures/02/28/2864874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568" y="1556792"/>
            <a:ext cx="4762500" cy="2362200"/>
          </a:xfrm>
          <a:prstGeom prst="rect">
            <a:avLst/>
          </a:prstGeom>
          <a:noFill/>
        </p:spPr>
      </p:pic>
      <p:pic>
        <p:nvPicPr>
          <p:cNvPr id="9220" name="Picture 4" descr="Рис. 4. Машина БЭСМ АН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4" y="3501008"/>
            <a:ext cx="3333750" cy="2305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59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40" y="0"/>
            <a:ext cx="32487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07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3" y="485800"/>
            <a:ext cx="8874546" cy="1143000"/>
          </a:xfrm>
        </p:spPr>
        <p:txBody>
          <a:bodyPr>
            <a:normAutofit/>
          </a:bodyPr>
          <a:lstStyle/>
          <a:p>
            <a:r>
              <a:rPr lang="ru-RU" sz="3200" b="1" dirty="0"/>
              <a:t>Второе поколение ЭВМ </a:t>
            </a:r>
            <a:r>
              <a:rPr lang="ru-RU" sz="3200" b="1" dirty="0"/>
              <a:t> (период  </a:t>
            </a:r>
            <a:r>
              <a:rPr lang="ru-RU" sz="3200" b="1" dirty="0"/>
              <a:t>1955 -</a:t>
            </a:r>
            <a:r>
              <a:rPr lang="ru-RU" sz="3200" b="1" dirty="0"/>
              <a:t> </a:t>
            </a:r>
            <a:r>
              <a:rPr lang="ru-RU" sz="3200" b="1" dirty="0"/>
              <a:t>1964 </a:t>
            </a:r>
            <a:r>
              <a:rPr lang="ru-RU" sz="3200" b="1" dirty="0"/>
              <a:t>г.)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0" y="1785927"/>
            <a:ext cx="5643570" cy="4340237"/>
          </a:xfrm>
        </p:spPr>
        <p:txBody>
          <a:bodyPr/>
          <a:lstStyle/>
          <a:p>
            <a:r>
              <a:rPr lang="ru-RU" dirty="0"/>
              <a:t>основой ЭВМ второго поколения стало использование новой элементной базы - полупроводниковых транзисторов (триодов), составляющих основную часть конструкции ЭВМ.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9803" y="2285992"/>
            <a:ext cx="4143909" cy="221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3592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596" y="571480"/>
            <a:ext cx="8229600" cy="1285884"/>
          </a:xfrm>
        </p:spPr>
        <p:txBody>
          <a:bodyPr>
            <a:normAutofit/>
          </a:bodyPr>
          <a:lstStyle/>
          <a:p>
            <a:r>
              <a:rPr lang="ru-RU" sz="2800" b="1" dirty="0"/>
              <a:t>Основные причины, приведшие к необходимости замены электронных ламп:</a:t>
            </a:r>
            <a:endParaRPr lang="ru-RU" sz="28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81158" y="2071679"/>
            <a:ext cx="8229600" cy="45259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Низкая надежность</a:t>
            </a:r>
          </a:p>
          <a:p>
            <a:pPr marL="514350" indent="-514350">
              <a:buAutoNum type="arabicPeriod"/>
            </a:pPr>
            <a:r>
              <a:rPr lang="ru-RU" dirty="0" smtClean="0"/>
              <a:t>Высокие тепловые потери, требующие организации дорогостоящих и сложных систем охлаждения.</a:t>
            </a:r>
          </a:p>
          <a:p>
            <a:pPr marL="514350" indent="-514350">
              <a:buAutoNum type="arabicPeriod"/>
            </a:pPr>
            <a:r>
              <a:rPr lang="ru-RU" dirty="0" smtClean="0"/>
              <a:t>Большие габариты электронных ламп.</a:t>
            </a:r>
          </a:p>
          <a:p>
            <a:pPr marL="514350" indent="-514350">
              <a:buAutoNum type="arabicPeriod"/>
            </a:pPr>
            <a:r>
              <a:rPr lang="ru-RU" dirty="0" smtClean="0"/>
              <a:t>Радиолампы – это хрупкий элемент. Поэтому их установка требует осторожности, аккуратности, и с большим трудом поддается автоматизации.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768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23902" y="571480"/>
            <a:ext cx="7472386" cy="774720"/>
          </a:xfrm>
        </p:spPr>
        <p:txBody>
          <a:bodyPr>
            <a:normAutofit/>
          </a:bodyPr>
          <a:lstStyle/>
          <a:p>
            <a:r>
              <a:rPr lang="ru-RU" sz="3200" b="1" dirty="0"/>
              <a:t>Изобретение транзистора</a:t>
            </a:r>
            <a:endParaRPr lang="ru-RU" sz="3200" b="1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>
          <a:xfrm>
            <a:off x="1666844" y="1357299"/>
            <a:ext cx="5929354" cy="150019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sz="2400" dirty="0"/>
              <a:t>     1947 году ведущие специалисты Уильям </a:t>
            </a:r>
            <a:r>
              <a:rPr lang="ru-RU" sz="2400" dirty="0" err="1"/>
              <a:t>Шокли</a:t>
            </a:r>
            <a:r>
              <a:rPr lang="ru-RU" sz="2400" dirty="0"/>
              <a:t>, Джон Бардин и </a:t>
            </a:r>
            <a:r>
              <a:rPr lang="ru-RU" sz="2400" dirty="0" err="1"/>
              <a:t>Уолтер</a:t>
            </a:r>
            <a:r>
              <a:rPr lang="ru-RU" sz="2400" dirty="0"/>
              <a:t> </a:t>
            </a:r>
            <a:r>
              <a:rPr lang="ru-RU" sz="2400" dirty="0" err="1"/>
              <a:t>Браттейн</a:t>
            </a:r>
            <a:r>
              <a:rPr lang="ru-RU" sz="2400" dirty="0"/>
              <a:t> из фирмы «</a:t>
            </a:r>
            <a:r>
              <a:rPr lang="ru-RU" sz="2400" dirty="0" err="1"/>
              <a:t>Bell</a:t>
            </a:r>
            <a:r>
              <a:rPr lang="ru-RU" sz="2400" dirty="0"/>
              <a:t> </a:t>
            </a:r>
            <a:r>
              <a:rPr lang="ru-RU" sz="2400" dirty="0" err="1"/>
              <a:t>Labs</a:t>
            </a:r>
            <a:r>
              <a:rPr lang="ru-RU" sz="2400" dirty="0"/>
              <a:t>» создали биполярный транзистор.</a:t>
            </a:r>
            <a:endParaRPr lang="ru-RU" sz="2400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27" y="285728"/>
            <a:ext cx="2322341" cy="35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Рисунок 7" descr="Упрощенная схема биполярного триода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20" y="2857496"/>
            <a:ext cx="4429156" cy="33575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6596066" y="3929066"/>
            <a:ext cx="40719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Первый биполярный транзистор представлял собой прибор, в котором два металлических контакта соединялись с бруском из поликристаллического германия.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9757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курса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Введение: обзор, понятия, классификация, характеристики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История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Планирование процессов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Управление памятью взаимодействие процессов: модели и механизмы. Ввод, вывод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Файловые системы. Безопасность и защита ОС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3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Сравнение ЭВМ первого и второго поколе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43314"/>
            <a:ext cx="6716124" cy="321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Содержимое 4" descr="Рост количества ЭВМ и их суммарной производительности в США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0"/>
            <a:ext cx="4500562" cy="3643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49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596" y="857232"/>
            <a:ext cx="8258204" cy="2143140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/>
              <a:t>1.Тенденции развития ЭВМ были связаны с </a:t>
            </a:r>
            <a:r>
              <a:rPr lang="ru-RU" sz="2800" b="1" dirty="0"/>
              <a:t>совершенствованием элементной базы.</a:t>
            </a:r>
            <a:br>
              <a:rPr lang="ru-RU" sz="2800" b="1" dirty="0"/>
            </a:br>
            <a:r>
              <a:rPr lang="ru-RU" sz="2800" dirty="0"/>
              <a:t>2.</a:t>
            </a:r>
            <a:r>
              <a:rPr lang="ru-RU" sz="2800" b="1" dirty="0"/>
              <a:t> </a:t>
            </a:r>
            <a:r>
              <a:rPr lang="ru-RU" sz="2800" dirty="0"/>
              <a:t>Наметились тенденции к</a:t>
            </a:r>
            <a:r>
              <a:rPr lang="ru-RU" sz="2800" b="1" dirty="0"/>
              <a:t> распараллеливанию вычислительных ресурсов ЭВМ и многопрограммному принципу работы</a:t>
            </a:r>
            <a:r>
              <a:rPr lang="ru-RU" sz="2800" dirty="0"/>
              <a:t>.</a:t>
            </a:r>
            <a:endParaRPr lang="ru-RU" sz="28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09720" y="3071811"/>
            <a:ext cx="8572560" cy="362585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300" dirty="0"/>
              <a:t>В «</a:t>
            </a:r>
            <a:r>
              <a:rPr lang="ru-RU" sz="2300" i="1" dirty="0"/>
              <a:t>Ханиуэлл-800</a:t>
            </a:r>
            <a:r>
              <a:rPr lang="ru-RU" sz="2300" dirty="0"/>
              <a:t>» (США, 1960 г.) использовалось несколько параллельно работающих оперативных запоминающих устройств, подчиняющихся одному устройству управления.</a:t>
            </a:r>
          </a:p>
          <a:p>
            <a:pPr>
              <a:buNone/>
            </a:pPr>
            <a:r>
              <a:rPr lang="ru-RU" sz="2300" dirty="0"/>
              <a:t>В ЭВМ «</a:t>
            </a:r>
            <a:r>
              <a:rPr lang="ru-RU" sz="2300" i="1" dirty="0"/>
              <a:t>Гамма-60</a:t>
            </a:r>
            <a:r>
              <a:rPr lang="ru-RU" sz="2300" dirty="0"/>
              <a:t>» (Франция, 1960 г.) было несколько устройств управления, работающих с одним блоком оперативной памяти.</a:t>
            </a:r>
          </a:p>
          <a:p>
            <a:pPr>
              <a:buNone/>
            </a:pPr>
            <a:r>
              <a:rPr lang="ru-RU" sz="2300" dirty="0"/>
              <a:t>ЭВМ </a:t>
            </a:r>
            <a:r>
              <a:rPr lang="ru-RU" sz="2300" i="1" dirty="0"/>
              <a:t>RW-400</a:t>
            </a:r>
            <a:r>
              <a:rPr lang="ru-RU" sz="2300" dirty="0"/>
              <a:t> (США, 1960 г.), разработанная фирмой «Рамо </a:t>
            </a:r>
            <a:r>
              <a:rPr lang="ru-RU" sz="2300" dirty="0" err="1"/>
              <a:t>Вулдридж</a:t>
            </a:r>
            <a:r>
              <a:rPr lang="ru-RU" sz="2300" dirty="0"/>
              <a:t>», была снабжена несколькими независимыми блоками оперативной памяти и несколькими устройствами управления. 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26125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500042"/>
            <a:ext cx="8229600" cy="917596"/>
          </a:xfrm>
        </p:spPr>
        <p:txBody>
          <a:bodyPr>
            <a:normAutofit/>
          </a:bodyPr>
          <a:lstStyle/>
          <a:p>
            <a:r>
              <a:rPr lang="ru-RU" sz="2800" b="1" dirty="0"/>
              <a:t>Структурная схема ЭВМ 2 поколения</a:t>
            </a:r>
            <a:endParaRPr lang="ru-RU" sz="28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Структурная схема ЭВМ второго поколени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48" y="1676400"/>
            <a:ext cx="7858180" cy="48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866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428604"/>
            <a:ext cx="9144000" cy="989034"/>
          </a:xfrm>
        </p:spPr>
        <p:txBody>
          <a:bodyPr>
            <a:normAutofit/>
          </a:bodyPr>
          <a:lstStyle/>
          <a:p>
            <a:r>
              <a:rPr lang="ru-RU" sz="2800" b="1" dirty="0"/>
              <a:t>Требования, предъявляемые к многопрограммным ЭВМ</a:t>
            </a:r>
            <a:endParaRPr lang="ru-RU" sz="28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666844" y="1357298"/>
            <a:ext cx="8543956" cy="5286412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1. Программы, вводимые в ЭВМ или сохраненные в ПЗУ, должны быть независимы от абсолютных машинных адресов.</a:t>
            </a:r>
          </a:p>
          <a:p>
            <a:r>
              <a:rPr lang="ru-RU" dirty="0" smtClean="0"/>
              <a:t>2. Наличие системы приоритетов программ, с помощью которой можно с минимальной задержкой выбирать программу в ситуации выбора, между несколькими программами.</a:t>
            </a:r>
          </a:p>
          <a:p>
            <a:r>
              <a:rPr lang="ru-RU" dirty="0" smtClean="0"/>
              <a:t>3. Должна быть предусмотрена система, которая сохраняла бы текущее состояние каждой исполняемой программы.</a:t>
            </a:r>
          </a:p>
          <a:p>
            <a:r>
              <a:rPr lang="ru-RU" dirty="0" smtClean="0"/>
              <a:t>4. Любой регистр или любой другой элемент системы, не используемый в данный момент времени, должен быть доступен для любой другой параллельно выполняемой программы.</a:t>
            </a:r>
          </a:p>
          <a:p>
            <a:r>
              <a:rPr lang="ru-RU" dirty="0" smtClean="0"/>
              <a:t>5. Должна быть обеспечена система прерываний выполняемой программы методом опроса или методом приостановки.</a:t>
            </a:r>
          </a:p>
          <a:p>
            <a:r>
              <a:rPr lang="ru-RU" dirty="0" smtClean="0"/>
              <a:t>6. Должны существовать прямые связи между двумя любыми устройствами системы, которые могут обмениваться информацией. </a:t>
            </a:r>
          </a:p>
          <a:p>
            <a:r>
              <a:rPr lang="ru-RU" dirty="0" smtClean="0"/>
              <a:t>7. Осуществление наблюдения и управления, необходимых для выполнения нескольких программ, не должно требовать совсем или требовало бы минимум дополнительного времени.</a:t>
            </a:r>
          </a:p>
          <a:p>
            <a:r>
              <a:rPr lang="ru-RU" dirty="0" smtClean="0"/>
              <a:t>8. Объем преобразования и пересылок данных внутри системы должен быть сведен к минимуму.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728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4034" y="500042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b="1" dirty="0"/>
              <a:t>Развитие алгоритмических языков программирования</a:t>
            </a:r>
            <a:endParaRPr lang="ru-RU" sz="28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52596" y="1600200"/>
            <a:ext cx="8258204" cy="4829196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 smtClean="0"/>
              <a:t>Алгол</a:t>
            </a:r>
            <a:r>
              <a:rPr lang="ru-RU" dirty="0" smtClean="0"/>
              <a:t>, разработанный в 1957 году и ориентированный на научно-технические расчеты;</a:t>
            </a:r>
          </a:p>
          <a:p>
            <a:r>
              <a:rPr lang="ru-RU" b="1" dirty="0" smtClean="0"/>
              <a:t>Фортран</a:t>
            </a:r>
            <a:r>
              <a:rPr lang="ru-RU" dirty="0" smtClean="0"/>
              <a:t>, разработанный специалистами фирмы IBM 1957 году для задач численного анализа. Этот язык программирования широко используется и по сей день;</a:t>
            </a:r>
          </a:p>
          <a:p>
            <a:r>
              <a:rPr lang="ru-RU" b="1" dirty="0" smtClean="0"/>
              <a:t>Кобол</a:t>
            </a:r>
            <a:r>
              <a:rPr lang="ru-RU" dirty="0" smtClean="0"/>
              <a:t>, разработанный в США в 1958 году, ориентированный на решение экономических задач;</a:t>
            </a:r>
          </a:p>
          <a:p>
            <a:r>
              <a:rPr lang="ru-RU" b="1" dirty="0" smtClean="0"/>
              <a:t>Лисп</a:t>
            </a:r>
            <a:r>
              <a:rPr lang="ru-RU" dirty="0" smtClean="0"/>
              <a:t>, разработанный в 1958 году в США и ориентированный на символьную обработку данных, и процессы принятия решений. На данный момент широко используется;</a:t>
            </a:r>
          </a:p>
          <a:p>
            <a:r>
              <a:rPr lang="ru-RU" b="1" dirty="0" smtClean="0"/>
              <a:t>ИПЛ</a:t>
            </a:r>
            <a:r>
              <a:rPr lang="ru-RU" dirty="0" smtClean="0"/>
              <a:t>, разработанный в США в Массачусетском Технологическом Институте в 1960 году. Позволял манипулировать словами и выражениями на естественном языке. В этом языке впервые появилось понятие списка;</a:t>
            </a:r>
          </a:p>
          <a:p>
            <a:r>
              <a:rPr lang="ru-RU" b="1" dirty="0" smtClean="0"/>
              <a:t>ПЛ-1</a:t>
            </a:r>
            <a:r>
              <a:rPr lang="ru-RU" dirty="0" smtClean="0"/>
              <a:t>, разработанный фирмой IBM в 1960 году. Универсальный язык программирования.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29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Наиболее значимые разработки ЭВМ 2 поколения</a:t>
            </a:r>
            <a:endParaRPr lang="ru-RU" sz="24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285860"/>
            <a:ext cx="8229600" cy="5286412"/>
          </a:xfrm>
        </p:spPr>
        <p:txBody>
          <a:bodyPr>
            <a:noAutofit/>
          </a:bodyPr>
          <a:lstStyle/>
          <a:p>
            <a:r>
              <a:rPr lang="ru-RU" sz="1600" b="1" dirty="0"/>
              <a:t>ТХ-0</a:t>
            </a:r>
            <a:r>
              <a:rPr lang="ru-RU" sz="1600" dirty="0"/>
              <a:t> - первый компьютер на транзисторах, 1953 г., Массачусетский Технологический Институт (в 1955 году был введен в эксплуатацию).</a:t>
            </a:r>
          </a:p>
          <a:p>
            <a:r>
              <a:rPr lang="ru-RU" sz="1600" b="1" dirty="0"/>
              <a:t>TRADIC</a:t>
            </a:r>
            <a:r>
              <a:rPr lang="ru-RU" sz="1600" dirty="0"/>
              <a:t> – одна из первых транзисторных ЭВМ, созданная в США в 1955 году. В ее состав входило 800 транзисторов и 11 000 германиевых диодов.</a:t>
            </a:r>
          </a:p>
          <a:p>
            <a:r>
              <a:rPr lang="ru-RU" sz="1600" b="1" dirty="0" err="1"/>
              <a:t>Stretch</a:t>
            </a:r>
            <a:r>
              <a:rPr lang="ru-RU" sz="1600" b="1" dirty="0"/>
              <a:t> (IBM-7030)</a:t>
            </a:r>
            <a:r>
              <a:rPr lang="ru-RU" sz="1600" dirty="0"/>
              <a:t>, разработанная в 1960 годах в США фирмой IBM. Свыше 600 команд, 169000 транзисторов позволили достичь небывалой производительности</a:t>
            </a:r>
          </a:p>
          <a:p>
            <a:r>
              <a:rPr lang="ru-RU" sz="1600" b="1" dirty="0"/>
              <a:t>FX1</a:t>
            </a:r>
            <a:r>
              <a:rPr lang="ru-RU" sz="1600" dirty="0"/>
              <a:t>,  в </a:t>
            </a:r>
            <a:r>
              <a:rPr lang="ru-RU" sz="1600" dirty="0" err="1"/>
              <a:t>Линкольновской</a:t>
            </a:r>
            <a:r>
              <a:rPr lang="ru-RU" sz="1600" dirty="0"/>
              <a:t> лаборатории технологического института, 1961 г. Впервые, в качестве ОЗУ была использована память на магнитных пленках.</a:t>
            </a:r>
          </a:p>
          <a:p>
            <a:r>
              <a:rPr lang="ru-RU" sz="1600" b="1" dirty="0"/>
              <a:t>CDC 6600</a:t>
            </a:r>
            <a:r>
              <a:rPr lang="ru-RU" sz="1600" dirty="0"/>
              <a:t>, разработанная фирмой </a:t>
            </a:r>
            <a:r>
              <a:rPr lang="ru-RU" sz="1600" dirty="0" err="1"/>
              <a:t>Control</a:t>
            </a:r>
            <a:r>
              <a:rPr lang="ru-RU" sz="1600" dirty="0"/>
              <a:t> </a:t>
            </a:r>
            <a:r>
              <a:rPr lang="ru-RU" sz="1600" dirty="0" err="1"/>
              <a:t>Data</a:t>
            </a:r>
            <a:r>
              <a:rPr lang="ru-RU" sz="1600" dirty="0"/>
              <a:t> в 1960 в США с запоминающим устройством на 131 тыс. слов и 10 периферийных вычислителей с памятью на 4096 слов.</a:t>
            </a:r>
          </a:p>
          <a:p>
            <a:r>
              <a:rPr lang="ru-RU" sz="1600" b="1" dirty="0" err="1"/>
              <a:t>Раздан</a:t>
            </a:r>
            <a:r>
              <a:rPr lang="ru-RU" sz="1600" b="1" dirty="0"/>
              <a:t> 2</a:t>
            </a:r>
            <a:r>
              <a:rPr lang="ru-RU" sz="1600" dirty="0"/>
              <a:t>, созданная в СССР в 1961 г. для научно-технических и инженерных расчетов. Производительность этой ЭВМ составляла примерно 5000 операций в секунду. Оперативное запоминающее устройство было выполнено на ферритовых сердечниках, внешнее запоминающее устройство – накопитель на магнитной ленте.</a:t>
            </a:r>
          </a:p>
          <a:p>
            <a:r>
              <a:rPr lang="ru-RU" sz="1600" b="1" dirty="0"/>
              <a:t>Минск-2</a:t>
            </a:r>
            <a:r>
              <a:rPr lang="ru-RU" sz="1600" dirty="0"/>
              <a:t> – ЭВМ, разработанная Минским заводом </a:t>
            </a:r>
            <a:r>
              <a:rPr lang="ru-RU" sz="1600" dirty="0" err="1"/>
              <a:t>выч.техники</a:t>
            </a:r>
            <a:r>
              <a:rPr lang="ru-RU" sz="1600" dirty="0"/>
              <a:t> им. Орджоникидзе в 1963 году для решения научно-технических и планово-экономических задач.</a:t>
            </a:r>
          </a:p>
          <a:p>
            <a:r>
              <a:rPr lang="ru-RU" sz="1600" b="1" dirty="0"/>
              <a:t>МИР</a:t>
            </a:r>
            <a:r>
              <a:rPr lang="ru-RU" sz="1600" dirty="0"/>
              <a:t> - малая электронная цифровая вычислительная машина, разработанная в Институте Кибернетики АН УССР под руководством В. М. Глушкова в 1965 году.</a:t>
            </a:r>
          </a:p>
          <a:p>
            <a:r>
              <a:rPr lang="ru-RU" sz="1600" b="1" dirty="0"/>
              <a:t>БЭСМ-6</a:t>
            </a:r>
            <a:r>
              <a:rPr lang="ru-RU" sz="1600" dirty="0"/>
              <a:t> – ЭВМ, созданная в 1966 году в СССР. В ее состав входило 60 000 транзисторов и 200 000 полупроводниковых диодов, выполняла 1 миллион операций в секунду.</a:t>
            </a:r>
          </a:p>
          <a:p>
            <a:pPr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8723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Т</a:t>
            </a:r>
            <a:r>
              <a:rPr lang="ru-RU" sz="3200" b="1" dirty="0"/>
              <a:t>ретье </a:t>
            </a:r>
            <a:r>
              <a:rPr lang="ru-RU" sz="3200" b="1" dirty="0"/>
              <a:t>поколение </a:t>
            </a:r>
            <a:r>
              <a:rPr lang="ru-RU" sz="3200" b="1" dirty="0"/>
              <a:t>ЭВМ (с </a:t>
            </a:r>
            <a:r>
              <a:rPr lang="ru-RU" sz="3200" b="1" dirty="0"/>
              <a:t>1964 по 1974 </a:t>
            </a:r>
            <a:r>
              <a:rPr lang="ru-RU" sz="3200" b="1" dirty="0" err="1"/>
              <a:t>г.г</a:t>
            </a:r>
            <a:r>
              <a:rPr lang="ru-RU" sz="3200" b="1" dirty="0"/>
              <a:t>.)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0" y="1714489"/>
            <a:ext cx="6472254" cy="4483113"/>
          </a:xfrm>
        </p:spPr>
        <p:txBody>
          <a:bodyPr/>
          <a:lstStyle/>
          <a:p>
            <a:pPr>
              <a:buNone/>
            </a:pPr>
            <a:r>
              <a:rPr lang="ru-RU" dirty="0" err="1" smtClean="0"/>
              <a:t>Джеффри</a:t>
            </a:r>
            <a:r>
              <a:rPr lang="ru-RU" dirty="0" smtClean="0"/>
              <a:t> </a:t>
            </a:r>
            <a:r>
              <a:rPr lang="ru-RU" dirty="0" err="1" smtClean="0"/>
              <a:t>Даммер</a:t>
            </a:r>
            <a:r>
              <a:rPr lang="ru-RU" dirty="0" smtClean="0"/>
              <a:t> из британского министерства обороны в 1952 году разработал  концепцию интегральной схемы. Идея: создание электронных элементов в виде единого блока при помощи полупроводниковых слоев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240" y="1071546"/>
            <a:ext cx="2557760" cy="243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 descr="Первая интегральная схема, созданная 12 сентября 1958 года Джеком Килб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57496"/>
            <a:ext cx="5500694" cy="400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Одна из первых микросхем, разработанная Робертом Нойсом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2" y="0"/>
            <a:ext cx="3571868" cy="3929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673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596" y="500042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b="1" dirty="0"/>
              <a:t>Усовершенствованная структурная схема ЭВМ</a:t>
            </a:r>
            <a:endParaRPr lang="ru-RU" sz="2800" b="1" dirty="0"/>
          </a:p>
        </p:txBody>
      </p:sp>
      <p:pic>
        <p:nvPicPr>
          <p:cNvPr id="3" name="Рисунок 2" descr="Структурная схема ЭВМ третьего поколени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21" y="2000240"/>
            <a:ext cx="8858279" cy="4143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100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9720" y="642918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/>
              <a:t>Жесткий диск IBM 3340</a:t>
            </a:r>
            <a:endParaRPr lang="ru-RU" sz="3600" dirty="0"/>
          </a:p>
        </p:txBody>
      </p:sp>
      <p:pic>
        <p:nvPicPr>
          <p:cNvPr id="3" name="Рисунок 2" descr="Жесткий диск IBM 334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71" y="1800224"/>
            <a:ext cx="4500593" cy="4772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7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Программирование на ассемблер</a:t>
            </a:r>
            <a:endParaRPr lang="ru-RU" dirty="0"/>
          </a:p>
          <a:p>
            <a:r>
              <a:rPr lang="ru-RU" dirty="0" smtClean="0"/>
              <a:t>Виртуализация</a:t>
            </a:r>
          </a:p>
          <a:p>
            <a:r>
              <a:rPr lang="ru-RU" dirty="0" smtClean="0"/>
              <a:t>Администрирование</a:t>
            </a:r>
          </a:p>
          <a:p>
            <a:r>
              <a:rPr lang="ru-RU" dirty="0" smtClean="0"/>
              <a:t>Работа в командной строке </a:t>
            </a:r>
            <a:r>
              <a:rPr lang="en-US" dirty="0" smtClean="0"/>
              <a:t>Windows/Unix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756621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Развитие ПО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i="1" dirty="0" smtClean="0"/>
              <a:t>Возникает огромная потребность в прикладных программных продуктах.</a:t>
            </a:r>
          </a:p>
          <a:p>
            <a:r>
              <a:rPr lang="ru-RU" dirty="0" smtClean="0"/>
              <a:t>Возникает </a:t>
            </a:r>
            <a:r>
              <a:rPr lang="ru-RU" i="1" dirty="0" smtClean="0"/>
              <a:t>гигантский рост популярности программирования и спроса на грамотных разработчиков программных продуктов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Создаются пакеты программ для решения типовых задач, проблемно-ориентированные программные языки и целые программные комплексы для управления работой ЭВМ, которые впоследствии получат название – операционные системы.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096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Развитие операционных систем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09720" y="1214422"/>
            <a:ext cx="8401080" cy="5286412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в 1957 году компанией </a:t>
            </a:r>
            <a:r>
              <a:rPr lang="ru-RU" dirty="0" err="1" smtClean="0"/>
              <a:t>Bell</a:t>
            </a:r>
            <a:r>
              <a:rPr lang="ru-RU" dirty="0" smtClean="0"/>
              <a:t> </a:t>
            </a:r>
            <a:r>
              <a:rPr lang="ru-RU" dirty="0" err="1" smtClean="0"/>
              <a:t>Labs</a:t>
            </a:r>
            <a:r>
              <a:rPr lang="ru-RU" dirty="0" smtClean="0"/>
              <a:t> была разработана операционная система BESYS (</a:t>
            </a:r>
            <a:r>
              <a:rPr lang="ru-RU" dirty="0" err="1" smtClean="0"/>
              <a:t>Bell</a:t>
            </a:r>
            <a:r>
              <a:rPr lang="ru-RU" dirty="0" smtClean="0"/>
              <a:t> </a:t>
            </a:r>
            <a:r>
              <a:rPr lang="ru-RU" dirty="0" err="1" smtClean="0"/>
              <a:t>Operating</a:t>
            </a:r>
            <a:r>
              <a:rPr lang="ru-RU" dirty="0" smtClean="0"/>
              <a:t> </a:t>
            </a:r>
            <a:r>
              <a:rPr lang="ru-RU" dirty="0" err="1" smtClean="0"/>
              <a:t>System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А в 1962 году была разработана компанией </a:t>
            </a:r>
            <a:r>
              <a:rPr lang="ru-RU" dirty="0" err="1" smtClean="0"/>
              <a:t>General</a:t>
            </a:r>
            <a:r>
              <a:rPr lang="ru-RU" dirty="0" smtClean="0"/>
              <a:t> </a:t>
            </a:r>
            <a:r>
              <a:rPr lang="ru-RU" dirty="0" err="1" smtClean="0"/>
              <a:t>Electric</a:t>
            </a:r>
            <a:r>
              <a:rPr lang="ru-RU" dirty="0" smtClean="0"/>
              <a:t> операционная система GCOS (</a:t>
            </a:r>
            <a:r>
              <a:rPr lang="ru-RU" dirty="0" err="1" smtClean="0"/>
              <a:t>General</a:t>
            </a:r>
            <a:r>
              <a:rPr lang="ru-RU" dirty="0" smtClean="0"/>
              <a:t> </a:t>
            </a:r>
            <a:r>
              <a:rPr lang="ru-RU" dirty="0" err="1" smtClean="0"/>
              <a:t>Comprehensive</a:t>
            </a:r>
            <a:r>
              <a:rPr lang="ru-RU" dirty="0" smtClean="0"/>
              <a:t> </a:t>
            </a:r>
            <a:r>
              <a:rPr lang="ru-RU" dirty="0" err="1" smtClean="0"/>
              <a:t>Operating</a:t>
            </a:r>
            <a:r>
              <a:rPr lang="ru-RU" dirty="0" smtClean="0"/>
              <a:t> </a:t>
            </a:r>
            <a:r>
              <a:rPr lang="ru-RU" dirty="0" err="1" smtClean="0"/>
              <a:t>System</a:t>
            </a:r>
            <a:r>
              <a:rPr lang="ru-RU" dirty="0" smtClean="0"/>
              <a:t>), ориентированная для работы на </a:t>
            </a:r>
            <a:r>
              <a:rPr lang="ru-RU" dirty="0" err="1" smtClean="0"/>
              <a:t>Мейнфреймах</a:t>
            </a:r>
            <a:r>
              <a:rPr lang="ru-RU" dirty="0" smtClean="0"/>
              <a:t>.</a:t>
            </a:r>
          </a:p>
          <a:p>
            <a:r>
              <a:rPr lang="ru-RU" b="1" dirty="0" smtClean="0"/>
              <a:t>OS/360</a:t>
            </a:r>
            <a:r>
              <a:rPr lang="ru-RU" dirty="0" smtClean="0"/>
              <a:t>, разработанная фирмой IBM в 1964 году для управления </a:t>
            </a:r>
            <a:r>
              <a:rPr lang="ru-RU" dirty="0" err="1" smtClean="0"/>
              <a:t>мейнфреймами</a:t>
            </a:r>
            <a:r>
              <a:rPr lang="ru-RU" dirty="0" smtClean="0"/>
              <a:t>;</a:t>
            </a:r>
          </a:p>
          <a:p>
            <a:r>
              <a:rPr lang="ru-RU" b="1" dirty="0" smtClean="0"/>
              <a:t>MULTICS</a:t>
            </a:r>
            <a:r>
              <a:rPr lang="ru-RU" dirty="0" smtClean="0"/>
              <a:t> - одна из первых операционных систем с разделением времени исполнения программ;</a:t>
            </a:r>
          </a:p>
          <a:p>
            <a:r>
              <a:rPr lang="ru-RU" b="1" dirty="0" smtClean="0"/>
              <a:t>UNIX</a:t>
            </a:r>
            <a:r>
              <a:rPr lang="ru-RU" dirty="0" smtClean="0"/>
              <a:t>, разработанная в 1969 году и, впоследствии, разросшаяся до целого семейства операционных систем, многие из которых являются одними из самых популярных на сегодняшний день.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1320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5472" y="571480"/>
            <a:ext cx="8229600" cy="725470"/>
          </a:xfrm>
        </p:spPr>
        <p:txBody>
          <a:bodyPr>
            <a:normAutofit/>
          </a:bodyPr>
          <a:lstStyle/>
          <a:p>
            <a:r>
              <a:rPr lang="ru-RU" sz="3200" b="1" dirty="0"/>
              <a:t>ЭВМ 3 поколения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52596" y="1214422"/>
            <a:ext cx="8715404" cy="542928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 smtClean="0"/>
              <a:t>IBM </a:t>
            </a:r>
            <a:r>
              <a:rPr lang="ru-RU" b="1" dirty="0" err="1" smtClean="0"/>
              <a:t>System</a:t>
            </a:r>
            <a:r>
              <a:rPr lang="ru-RU" b="1" dirty="0" smtClean="0"/>
              <a:t> - 360</a:t>
            </a:r>
            <a:r>
              <a:rPr lang="ru-RU" dirty="0" smtClean="0"/>
              <a:t> - целое семейство ЭВМ, выпуск которого начался с 1964 года. Все модели семейства имели единую систему команд и отличались друг от друга объемом оперативной памяти и производительностью, и были универсальными, способными решать, как сложные логические задачи, так и быть полезными в экономических расчетах. </a:t>
            </a:r>
          </a:p>
          <a:p>
            <a:r>
              <a:rPr lang="ru-RU" b="1" dirty="0" smtClean="0"/>
              <a:t>PDP8</a:t>
            </a:r>
            <a:r>
              <a:rPr lang="ru-RU" dirty="0" smtClean="0"/>
              <a:t> – мини-ЭВМ, разработанная 22 марта 1965 года фирмой </a:t>
            </a:r>
            <a:r>
              <a:rPr lang="ru-RU" dirty="0" err="1" smtClean="0"/>
              <a:t>Digital</a:t>
            </a:r>
            <a:r>
              <a:rPr lang="ru-RU" dirty="0" smtClean="0"/>
              <a:t> </a:t>
            </a:r>
            <a:r>
              <a:rPr lang="ru-RU" dirty="0" err="1" smtClean="0"/>
              <a:t>Equipment</a:t>
            </a:r>
            <a:r>
              <a:rPr lang="ru-RU" dirty="0" smtClean="0"/>
              <a:t> </a:t>
            </a:r>
            <a:r>
              <a:rPr lang="ru-RU" dirty="0" err="1" smtClean="0"/>
              <a:t>Corporation</a:t>
            </a:r>
            <a:r>
              <a:rPr lang="ru-RU" dirty="0" smtClean="0"/>
              <a:t> (DEC).</a:t>
            </a:r>
          </a:p>
          <a:p>
            <a:r>
              <a:rPr lang="ru-RU" b="1" dirty="0" err="1" smtClean="0"/>
              <a:t>Наири</a:t>
            </a:r>
            <a:r>
              <a:rPr lang="ru-RU" b="1" dirty="0" smtClean="0"/>
              <a:t> 3</a:t>
            </a:r>
            <a:r>
              <a:rPr lang="ru-RU" dirty="0" smtClean="0"/>
              <a:t> – одна из первых самостоятельно разработанных в СССР ЭВМ третьего поколения.</a:t>
            </a:r>
          </a:p>
          <a:p>
            <a:r>
              <a:rPr lang="ru-RU" b="1" dirty="0" smtClean="0"/>
              <a:t>ЕС ЭВМ</a:t>
            </a:r>
            <a:r>
              <a:rPr lang="ru-RU" dirty="0" smtClean="0"/>
              <a:t> - единая система электронных вычислительных машин, за основу которой была взята удачная и хорошо себя зарекомендовавшая архитектура IBM System-360.</a:t>
            </a:r>
          </a:p>
          <a:p>
            <a:r>
              <a:rPr lang="ru-RU" b="1" dirty="0" smtClean="0"/>
              <a:t>ILLIAC 4</a:t>
            </a:r>
            <a:r>
              <a:rPr lang="ru-RU" dirty="0" smtClean="0"/>
              <a:t> – одна из самых производительных вычислительных машин третьего поколения. ILLIAC 4 была создана в 1972 году в Иллинойском университете и обладала конвейерной архитектурой, состоящей из 64 процессоров.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500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791744" y="6165305"/>
            <a:ext cx="4536504" cy="5556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История и методология прикладной математики и информатики. </a:t>
            </a:r>
            <a:r>
              <a:rPr lang="ru-RU" dirty="0"/>
              <a:t>Лекция 5</a:t>
            </a:r>
            <a:r>
              <a:rPr lang="ru-RU" dirty="0" smtClean="0"/>
              <a:t>. Математические модели.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981200" y="76470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IBM </a:t>
            </a:r>
            <a:r>
              <a:rPr lang="ru-RU" sz="3200" dirty="0" err="1"/>
              <a:t>System</a:t>
            </a:r>
            <a:r>
              <a:rPr lang="ru-RU" sz="3200" dirty="0"/>
              <a:t>/360</a:t>
            </a:r>
            <a:r>
              <a:rPr lang="en-US" sz="3200" dirty="0"/>
              <a:t>, </a:t>
            </a:r>
            <a:r>
              <a:rPr lang="ru-RU" sz="3200" dirty="0"/>
              <a:t> </a:t>
            </a:r>
            <a:r>
              <a:rPr lang="ru-RU" sz="3200" dirty="0" err="1"/>
              <a:t>System</a:t>
            </a:r>
            <a:r>
              <a:rPr lang="ru-RU" sz="3200" dirty="0"/>
              <a:t>/3</a:t>
            </a:r>
            <a:r>
              <a:rPr lang="en-US" sz="3200" dirty="0"/>
              <a:t>7</a:t>
            </a:r>
            <a:r>
              <a:rPr lang="ru-RU" sz="3200" dirty="0"/>
              <a:t>0</a:t>
            </a:r>
            <a:endParaRPr lang="ru-RU" sz="3200" dirty="0">
              <a:latin typeface="Arial" charset="0"/>
              <a:cs typeface="Arial" charset="0"/>
            </a:endParaRPr>
          </a:p>
        </p:txBody>
      </p:sp>
      <p:pic>
        <p:nvPicPr>
          <p:cNvPr id="11266" name="Picture 2" descr="http://upload.wikimedia.org/wikipedia/commons/thumb/a/af/DM_IBM_S360.jpg/400px-DM_IBM_S3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992" y="1772816"/>
            <a:ext cx="4407593" cy="2942068"/>
          </a:xfrm>
          <a:prstGeom prst="rect">
            <a:avLst/>
          </a:prstGeom>
          <a:noFill/>
        </p:spPr>
      </p:pic>
      <p:pic>
        <p:nvPicPr>
          <p:cNvPr id="11270" name="Picture 6" descr="IBM System/370 Model 1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4032" y="1834628"/>
            <a:ext cx="4069686" cy="3299745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7320136" y="5085184"/>
            <a:ext cx="1724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IBM System/370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309918" y="4929198"/>
            <a:ext cx="1724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IBM System/360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59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DP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82" y="785794"/>
            <a:ext cx="3929090" cy="507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PDP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42" y="3071810"/>
            <a:ext cx="2643206" cy="3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5881686" y="857232"/>
            <a:ext cx="45720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Эта ЭВМ основывалась на диодно-транзисторной логике,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упакованной на картах </a:t>
            </a:r>
            <a:r>
              <a:rPr lang="ru-RU" sz="2000" dirty="0" err="1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Flip</a:t>
            </a:r>
            <a:r>
              <a:rPr lang="ru-RU" sz="2000" dirty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Chip</a:t>
            </a:r>
            <a:r>
              <a:rPr lang="ru-RU" sz="2000" dirty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Габариты PDP-8 были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следующие (см): 53х53х86 (</a:t>
            </a:r>
            <a:r>
              <a:rPr lang="ru-RU" sz="2000" dirty="0" err="1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ШхГхВ</a:t>
            </a:r>
            <a:r>
              <a:rPr lang="ru-RU" sz="2000" dirty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).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Вес – 102 кг.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48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МИР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20" y="714357"/>
            <a:ext cx="4714908" cy="3643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90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642918"/>
            <a:ext cx="8258204" cy="774720"/>
          </a:xfrm>
        </p:spPr>
        <p:txBody>
          <a:bodyPr>
            <a:normAutofit/>
          </a:bodyPr>
          <a:lstStyle/>
          <a:p>
            <a:r>
              <a:rPr lang="ru-RU" sz="2800" b="1" dirty="0"/>
              <a:t>Четвертое поколение ЭВМ: 1980-1990-е годы</a:t>
            </a:r>
            <a:endParaRPr lang="ru-RU" sz="28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Революционным событием в развитии компьютерных технологий третьего поколения машин было создание больших и сверхбольших интегральных схем (</a:t>
            </a:r>
            <a:r>
              <a:rPr lang="ru-RU" dirty="0" err="1" smtClean="0"/>
              <a:t>LargeScaleIntegration</a:t>
            </a:r>
            <a:r>
              <a:rPr lang="ru-RU" dirty="0" smtClean="0"/>
              <a:t> - LSI и </a:t>
            </a:r>
            <a:r>
              <a:rPr lang="ru-RU" dirty="0" err="1" smtClean="0"/>
              <a:t>VeryLargeScaleIntegration</a:t>
            </a:r>
            <a:r>
              <a:rPr lang="ru-RU" dirty="0" smtClean="0"/>
              <a:t> - VLSI), микропроцессора (1969 г.) и персонального компьютера. Начиная с 1980 года практически все ЭВМ стали создаваться на основе микропроцессоров. Самым востребованным компьютером стал персональный.</a:t>
            </a:r>
          </a:p>
          <a:p>
            <a:pPr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621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571480"/>
            <a:ext cx="8229600" cy="642942"/>
          </a:xfrm>
        </p:spPr>
        <p:txBody>
          <a:bodyPr>
            <a:normAutofit/>
          </a:bodyPr>
          <a:lstStyle/>
          <a:p>
            <a:r>
              <a:rPr lang="ru-RU" sz="2800" b="1" dirty="0"/>
              <a:t>Микропроцессоры</a:t>
            </a:r>
            <a:endParaRPr lang="ru-RU" sz="28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0" y="1357299"/>
            <a:ext cx="4114800" cy="4768865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/>
              <a:t>Процессоры производились по технологии – 6 мкм, содержали 6000 транзисторов, размещенных в 40-контактном керамическом корпусе. Они имели 16-разрядную шину адреса и 8-разрядную шину данных, адресуемую память – 64 Кб, количество инструкций – 80, тактовую частоту – 2 МГц, производительность – </a:t>
            </a:r>
          </a:p>
          <a:p>
            <a:pPr>
              <a:buNone/>
            </a:pPr>
            <a:r>
              <a:rPr lang="ru-RU" dirty="0" smtClean="0"/>
              <a:t>до 500 000 операций в секунду.</a:t>
            </a:r>
            <a:endParaRPr lang="ru-RU" dirty="0"/>
          </a:p>
        </p:txBody>
      </p:sp>
      <p:pic>
        <p:nvPicPr>
          <p:cNvPr id="4" name="Рисунок 3" descr="808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714488"/>
            <a:ext cx="4429124" cy="2662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678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Altair 880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0" y="3000372"/>
            <a:ext cx="3857620" cy="34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8348" y="642918"/>
            <a:ext cx="7972452" cy="774720"/>
          </a:xfrm>
        </p:spPr>
        <p:txBody>
          <a:bodyPr>
            <a:normAutofit fontScale="90000"/>
          </a:bodyPr>
          <a:lstStyle/>
          <a:p>
            <a:r>
              <a:rPr lang="ru-RU" sz="2800" b="1" dirty="0"/>
              <a:t>Первым персональным компьютером принято считать Альтаир 8800, созданный в 1975 году</a:t>
            </a:r>
            <a:endParaRPr lang="ru-RU" sz="2800" b="1" dirty="0"/>
          </a:p>
        </p:txBody>
      </p:sp>
      <p:pic>
        <p:nvPicPr>
          <p:cNvPr id="4" name="Содержимое 3" descr="Altair 8800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82" y="1571612"/>
            <a:ext cx="5143536" cy="2500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288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err="1"/>
              <a:t>Вапреле</a:t>
            </a:r>
            <a:r>
              <a:rPr lang="ru-RU" sz="2400" dirty="0"/>
              <a:t> 1976 года два друга, Стив Джобс (1955 г. р.) - сотрудник фирмы </a:t>
            </a:r>
            <a:r>
              <a:rPr lang="ru-RU" sz="2400" dirty="0" err="1"/>
              <a:t>Atari</a:t>
            </a:r>
            <a:r>
              <a:rPr lang="ru-RU" sz="2400" dirty="0"/>
              <a:t>, и Стефан Возняк (1950 г. р.), работавший на фирме </a:t>
            </a:r>
            <a:r>
              <a:rPr lang="ru-RU" sz="2400" dirty="0" err="1"/>
              <a:t>Hewlett-Packard</a:t>
            </a:r>
            <a:r>
              <a:rPr lang="ru-RU" sz="2400" dirty="0"/>
              <a:t>, создали игровой компьютер "</a:t>
            </a:r>
            <a:r>
              <a:rPr lang="ru-RU" sz="2400" dirty="0" err="1"/>
              <a:t>Apple</a:t>
            </a:r>
            <a:r>
              <a:rPr lang="ru-RU" sz="2400" dirty="0"/>
              <a:t>".</a:t>
            </a:r>
            <a:endParaRPr lang="ru-RU" sz="2400" dirty="0"/>
          </a:p>
        </p:txBody>
      </p:sp>
      <p:pic>
        <p:nvPicPr>
          <p:cNvPr id="4" name="Рисунок 3" descr="Appl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3071810"/>
            <a:ext cx="4038600" cy="329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38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История развития ОС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Операционные системы и оболочки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469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4034" y="500042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b="1" dirty="0"/>
              <a:t>Эра персонального компьютера или IBM PC</a:t>
            </a:r>
            <a:endParaRPr lang="ru-RU" sz="2800" b="1" dirty="0"/>
          </a:p>
        </p:txBody>
      </p:sp>
      <p:pic>
        <p:nvPicPr>
          <p:cNvPr id="4" name="Содержимое 3" descr="IBM PC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962945"/>
            <a:ext cx="3829050" cy="380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35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981200" y="76470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ЭВМ «Стрела»</a:t>
            </a:r>
            <a:endParaRPr lang="ru-RU" sz="3200" dirty="0">
              <a:latin typeface="Arial" charset="0"/>
              <a:cs typeface="Arial" charset="0"/>
            </a:endParaRPr>
          </a:p>
        </p:txBody>
      </p:sp>
      <p:pic>
        <p:nvPicPr>
          <p:cNvPr id="10242" name="Picture 2" descr="ЭВМ &quot;Стрела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3592" y="2060848"/>
            <a:ext cx="7239000" cy="2524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660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791744" y="6165305"/>
            <a:ext cx="4536504" cy="5556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История и методология прикладной математики и информатики. </a:t>
            </a:r>
            <a:r>
              <a:rPr lang="ru-RU" dirty="0"/>
              <a:t>Лекция 5</a:t>
            </a:r>
            <a:r>
              <a:rPr lang="ru-RU" dirty="0" smtClean="0"/>
              <a:t>. Математические модели.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981200" y="76470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ЭВМ троичной логики «</a:t>
            </a:r>
            <a:r>
              <a:rPr lang="ru-RU" sz="3200" dirty="0" err="1"/>
              <a:t>Сетунь</a:t>
            </a:r>
            <a:r>
              <a:rPr lang="ru-RU" sz="3200" dirty="0"/>
              <a:t>»</a:t>
            </a:r>
            <a:endParaRPr lang="ru-RU" sz="3200" dirty="0">
              <a:latin typeface="Arial" charset="0"/>
              <a:cs typeface="Arial" charset="0"/>
            </a:endParaRPr>
          </a:p>
        </p:txBody>
      </p:sp>
      <p:pic>
        <p:nvPicPr>
          <p:cNvPr id="8194" name="Picture 2" descr="Первый опытный экземпляр ЭВМ Сетун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568" y="1700808"/>
            <a:ext cx="3810000" cy="2638426"/>
          </a:xfrm>
          <a:prstGeom prst="rect">
            <a:avLst/>
          </a:prstGeom>
          <a:noFill/>
        </p:spPr>
      </p:pic>
      <p:pic>
        <p:nvPicPr>
          <p:cNvPr id="8196" name="Picture 4" descr="Промышленный образец ЭВ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8008" y="3068960"/>
            <a:ext cx="3810000" cy="2638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7830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791744" y="6165305"/>
            <a:ext cx="4536504" cy="5556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История и методология прикладной математики и информатики. </a:t>
            </a:r>
            <a:r>
              <a:rPr lang="ru-RU" dirty="0"/>
              <a:t>Лекция 5</a:t>
            </a:r>
            <a:r>
              <a:rPr lang="ru-RU" dirty="0" smtClean="0"/>
              <a:t>. Математические модели.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981200" y="76470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АСУ «Сенеж-1»</a:t>
            </a:r>
            <a:endParaRPr lang="ru-RU" sz="3200" dirty="0">
              <a:latin typeface="Arial" charset="0"/>
              <a:cs typeface="Arial" charset="0"/>
            </a:endParaRPr>
          </a:p>
        </p:txBody>
      </p:sp>
      <p:pic>
        <p:nvPicPr>
          <p:cNvPr id="7170" name="Picture 2" descr="http://pvo.guns.ru/images/sa05/senezhm1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1484785"/>
            <a:ext cx="4464496" cy="2950585"/>
          </a:xfrm>
          <a:prstGeom prst="rect">
            <a:avLst/>
          </a:prstGeom>
          <a:noFill/>
        </p:spPr>
      </p:pic>
      <p:pic>
        <p:nvPicPr>
          <p:cNvPr id="7172" name="Picture 4" descr="http://okb-peleng.ru/images/bigfoto/se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96" y="3645024"/>
            <a:ext cx="2998294" cy="1987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7303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791744" y="6165305"/>
            <a:ext cx="4536504" cy="5556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История и методология прикладной математики и информатики. </a:t>
            </a:r>
            <a:r>
              <a:rPr lang="ru-RU" dirty="0"/>
              <a:t>Лекция 5</a:t>
            </a:r>
            <a:r>
              <a:rPr lang="ru-RU" dirty="0" smtClean="0"/>
              <a:t>. Математические модели.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981200" y="76470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АСУ «Байкал»</a:t>
            </a:r>
            <a:endParaRPr lang="ru-RU" sz="3200" dirty="0">
              <a:latin typeface="Arial" charset="0"/>
              <a:cs typeface="Arial" charset="0"/>
            </a:endParaRPr>
          </a:p>
        </p:txBody>
      </p:sp>
      <p:pic>
        <p:nvPicPr>
          <p:cNvPr id="6146" name="Picture 2" descr="http://vpk-news.ru/site_media/images/2010/11/07/issue_239_06_02_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600" y="1340768"/>
            <a:ext cx="1764634" cy="4526286"/>
          </a:xfrm>
          <a:prstGeom prst="rect">
            <a:avLst/>
          </a:prstGeom>
          <a:noFill/>
        </p:spPr>
      </p:pic>
      <p:pic>
        <p:nvPicPr>
          <p:cNvPr id="6148" name="Picture 4" descr="http://i051.radikal.ru/0910/dc/28532fcb54f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848" y="2852936"/>
            <a:ext cx="3810000" cy="3143250"/>
          </a:xfrm>
          <a:prstGeom prst="rect">
            <a:avLst/>
          </a:prstGeom>
          <a:noFill/>
        </p:spPr>
      </p:pic>
      <p:pic>
        <p:nvPicPr>
          <p:cNvPr id="6150" name="Picture 6" descr="http://www.vko.ru/database/images/pictures/archive/0905/63-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20136" y="1340768"/>
            <a:ext cx="2592288" cy="23200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774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791744" y="6165305"/>
            <a:ext cx="4536504" cy="5556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История и методология прикладной математики и информатики. </a:t>
            </a:r>
            <a:r>
              <a:rPr lang="ru-RU" dirty="0"/>
              <a:t>Лекция 5</a:t>
            </a:r>
            <a:r>
              <a:rPr lang="ru-RU" dirty="0" smtClean="0"/>
              <a:t>. Математические модели.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981200" y="76470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ЭВМ «Аргон»</a:t>
            </a:r>
            <a:endParaRPr lang="ru-RU" sz="3200" dirty="0">
              <a:latin typeface="Arial" charset="0"/>
              <a:cs typeface="Arial" charset="0"/>
            </a:endParaRPr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1" y="1844825"/>
            <a:ext cx="2847975" cy="2647951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999656" y="4581128"/>
            <a:ext cx="2572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Бортовая ЭВМ Аргон–15</a:t>
            </a:r>
            <a:endParaRPr lang="ru-RU" dirty="0"/>
          </a:p>
        </p:txBody>
      </p:sp>
      <p:pic>
        <p:nvPicPr>
          <p:cNvPr id="5124" name="Picture 4" descr="http://www.nanonewsnet.ru/files/users/u2999/Part-3/argon-11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4032" y="3068960"/>
            <a:ext cx="2438400" cy="1828800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6384033" y="4941168"/>
            <a:ext cx="267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Бортовая ЭВМ Аргон–11С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816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8620" y="404664"/>
            <a:ext cx="6059016" cy="940966"/>
          </a:xfrm>
        </p:spPr>
        <p:txBody>
          <a:bodyPr>
            <a:normAutofit/>
          </a:bodyPr>
          <a:lstStyle/>
          <a:p>
            <a:r>
              <a:rPr lang="ru-RU" sz="3200" b="1" dirty="0"/>
              <a:t>Электронная лампа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295800" y="1196751"/>
            <a:ext cx="5904656" cy="144016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dirty="0" smtClean="0"/>
              <a:t>Прибор</a:t>
            </a:r>
            <a:r>
              <a:rPr lang="ru-RU" dirty="0"/>
              <a:t>, работа которого осуществляется за счет изменения потока электронов, двигающихся в вакууме от катода к аноду.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980728"/>
            <a:ext cx="2304256" cy="585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636912"/>
            <a:ext cx="4608512" cy="413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17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76672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b="1" dirty="0"/>
              <a:t>Основные критерии разработки ЭВМ, сформулированные Фон-Нейманом в 1946 году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19536" y="1600200"/>
            <a:ext cx="8291264" cy="50691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1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ЭВМ должны работать в двоичной системе счисления;</a:t>
            </a:r>
          </a:p>
          <a:p>
            <a:pPr marL="0" indent="0">
              <a:buNone/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все действия, выполняемые ЭВМ, должны быть представлены в виде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программы из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последовательного набора команд. Каждая команда должна содержать код операции, адреса операндов и набор служебных признаков;</a:t>
            </a:r>
          </a:p>
          <a:p>
            <a:pPr marL="0" indent="0">
              <a:buNone/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команды должны храниться в памяти ЭВМ в двоичном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коде;</a:t>
            </a:r>
          </a:p>
          <a:p>
            <a:pPr marL="0" indent="0">
              <a:buNone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память должна иметь иерархичную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организацию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;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арифметические операции должны выполняться на основе схем, выполняющих только операции сложения, а создание специальных устройств – нецелесообразно;</a:t>
            </a:r>
          </a:p>
          <a:p>
            <a:pPr marL="0" indent="0">
              <a:buNone/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для увеличения быстродействия необходимо использовать параллельную организацию вычислительного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процесса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60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Структурная схема ЭВМ 1 поколения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 descr="Структурная схема ЭВМ первого поколени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484784"/>
            <a:ext cx="8784976" cy="4896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24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2596" y="785794"/>
            <a:ext cx="8501122" cy="631844"/>
          </a:xfrm>
        </p:spPr>
        <p:txBody>
          <a:bodyPr>
            <a:normAutofit/>
          </a:bodyPr>
          <a:lstStyle/>
          <a:p>
            <a:r>
              <a:rPr lang="ru-RU" sz="3200" b="1" dirty="0"/>
              <a:t>Первое поколение ЭВМ 1950-1960-е годы</a:t>
            </a:r>
            <a:endParaRPr lang="ru-RU" sz="3200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Логические схемы создавались на дискретных радиодеталях и электронных вакуумных лампах с нитью накала. </a:t>
            </a:r>
          </a:p>
          <a:p>
            <a:r>
              <a:rPr lang="ru-RU" dirty="0" smtClean="0"/>
              <a:t>В оперативных запоминающих устройствах использовались магнитные барабаны, акустические ультразвуковые ртутные и электромагнитные линии задержки, электронно-лучевые трубки (ЭЛТ).</a:t>
            </a:r>
          </a:p>
          <a:p>
            <a:r>
              <a:rPr lang="ru-RU" dirty="0" smtClean="0"/>
              <a:t>В качестве внешних запоминающих устройств применялись накопители на магнитных лентах, перфокартах, перфолентах и штекерные коммутаторы.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3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10404"/>
            <a:ext cx="5745832" cy="3106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56" y="3286124"/>
            <a:ext cx="4377044" cy="357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024034" y="4286256"/>
            <a:ext cx="4186238" cy="846158"/>
          </a:xfrm>
        </p:spPr>
        <p:txBody>
          <a:bodyPr>
            <a:normAutofit/>
          </a:bodyPr>
          <a:lstStyle/>
          <a:p>
            <a:r>
              <a:rPr lang="ru-RU" sz="2400" dirty="0"/>
              <a:t>Устройства памяти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538987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B974F604-76EE-4929-8C05-40A3DFD448A7}" vid="{3EDA67B6-2E53-40F9-A3D8-641DE95B121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340</TotalTime>
  <Words>1357</Words>
  <Application>Microsoft Office PowerPoint</Application>
  <PresentationFormat>Широкоэкранный</PresentationFormat>
  <Paragraphs>135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9" baseType="lpstr">
      <vt:lpstr>Arial</vt:lpstr>
      <vt:lpstr>Calibri</vt:lpstr>
      <vt:lpstr>Times New Roman</vt:lpstr>
      <vt:lpstr>Тема1</vt:lpstr>
      <vt:lpstr>Операционные системы и оболочки</vt:lpstr>
      <vt:lpstr>План курса</vt:lpstr>
      <vt:lpstr>Практика</vt:lpstr>
      <vt:lpstr>История развития ОС</vt:lpstr>
      <vt:lpstr>Электронная лампа</vt:lpstr>
      <vt:lpstr>Основные критерии разработки ЭВМ, сформулированные Фон-Нейманом в 1946 году</vt:lpstr>
      <vt:lpstr>Структурная схема ЭВМ 1 поколения</vt:lpstr>
      <vt:lpstr>Первое поколение ЭВМ 1950-1960-е годы</vt:lpstr>
      <vt:lpstr>Устройства памяти</vt:lpstr>
      <vt:lpstr>Память на магнитных сердечниках</vt:lpstr>
      <vt:lpstr>Программирование работы ЭВМ 1 поколения</vt:lpstr>
      <vt:lpstr>К числу передовых ЭВМ первого поколения можно отнести:</vt:lpstr>
      <vt:lpstr>Презентация PowerPoint</vt:lpstr>
      <vt:lpstr>Презентация PowerPoint</vt:lpstr>
      <vt:lpstr>Презентация PowerPoint</vt:lpstr>
      <vt:lpstr>Презентация PowerPoint</vt:lpstr>
      <vt:lpstr>Второе поколение ЭВМ  (период  1955 - 1964 г.)</vt:lpstr>
      <vt:lpstr>Основные причины, приведшие к необходимости замены электронных ламп:</vt:lpstr>
      <vt:lpstr>Изобретение транзистора</vt:lpstr>
      <vt:lpstr>Презентация PowerPoint</vt:lpstr>
      <vt:lpstr>1.Тенденции развития ЭВМ были связаны с совершенствованием элементной базы. 2. Наметились тенденции к распараллеливанию вычислительных ресурсов ЭВМ и многопрограммному принципу работы.</vt:lpstr>
      <vt:lpstr>Структурная схема ЭВМ 2 поколения</vt:lpstr>
      <vt:lpstr>Требования, предъявляемые к многопрограммным ЭВМ</vt:lpstr>
      <vt:lpstr>Развитие алгоритмических языков программирования</vt:lpstr>
      <vt:lpstr>Наиболее значимые разработки ЭВМ 2 поколения</vt:lpstr>
      <vt:lpstr>Третье поколение ЭВМ (с 1964 по 1974 г.г.)</vt:lpstr>
      <vt:lpstr>Презентация PowerPoint</vt:lpstr>
      <vt:lpstr>Усовершенствованная структурная схема ЭВМ</vt:lpstr>
      <vt:lpstr>Жесткий диск IBM 3340</vt:lpstr>
      <vt:lpstr>Развитие ПО</vt:lpstr>
      <vt:lpstr>Развитие операционных систем</vt:lpstr>
      <vt:lpstr>ЭВМ 3 поколения</vt:lpstr>
      <vt:lpstr>Презентация PowerPoint</vt:lpstr>
      <vt:lpstr>Презентация PowerPoint</vt:lpstr>
      <vt:lpstr>Презентация PowerPoint</vt:lpstr>
      <vt:lpstr>Четвертое поколение ЭВМ: 1980-1990-е годы</vt:lpstr>
      <vt:lpstr>Микропроцессоры</vt:lpstr>
      <vt:lpstr>Первым персональным компьютером принято считать Альтаир 8800, созданный в 1975 году</vt:lpstr>
      <vt:lpstr>Презентация PowerPoint</vt:lpstr>
      <vt:lpstr>Эра персонального компьютера или IBM PC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СУБД</dc:title>
  <dc:creator>Ростислав Косивец</dc:creator>
  <cp:lastModifiedBy>Ростислав Косивец</cp:lastModifiedBy>
  <cp:revision>89</cp:revision>
  <dcterms:created xsi:type="dcterms:W3CDTF">2016-09-15T15:45:17Z</dcterms:created>
  <dcterms:modified xsi:type="dcterms:W3CDTF">2016-09-30T07:02:24Z</dcterms:modified>
</cp:coreProperties>
</file>